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bin" ContentType="application/octet-stream"/>
  <Override PartName="/docProps/app.xml" ContentType="application/vnd.openxmlformats-officedocument.extended-properties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1697"/>
    <p:restoredTop sz="95890"/>
  </p:normalViewPr>
  <p:slideViewPr>
    <p:cSldViewPr snapToGrid="0" snapToObjects="1">
      <p:cViewPr varScale="1">
        <p:scale>
          <a:sx d="100" n="163"/>
          <a:sy d="100" n="163"/>
        </p:scale>
        <p:origin x="520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tableStyles" Target="tableStyles.xml" /><Relationship Id="rId37" Type="http://schemas.openxmlformats.org/officeDocument/2006/relationships/theme" Target="theme/theme1.xml" /><Relationship Id="rId36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B75E3C-6E21-714F-AB7A-519F0E00FB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11/29/22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9F0140-F070-3544-94B8-F186900C9B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35FB28-940F-C645-9A60-ADAC0267B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10" Target="../slideLayouts/slideLayout10.xml" Type="http://schemas.openxmlformats.org/officeDocument/2006/relationships/slideLayout" /><Relationship Id="rId19" Target="../media/image1.png" Type="http://schemas.openxmlformats.org/officeDocument/2006/relationships/image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26" name="Picture 2"/>
          <p:cNvPicPr>
            <a:picLocks noChangeArrowheads="1" noChangeAspect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dirty="0" lang="en-US"/>
              <a:pPr/>
              <a:t>11/29/22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dirty="0" lang="en-US"/>
              <a:pPr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eaLnBrk="1" hangingPunct="1" latinLnBrk="0" rtl="0">
        <a:lnSpc>
          <a:spcPct val="90000"/>
        </a:lnSpc>
        <a:spcBef>
          <a:spcPct val="0"/>
        </a:spcBef>
        <a:buNone/>
        <a:defRPr baseline="0" cap="all" kern="1200" sz="36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120000"/>
        </a:lnSpc>
        <a:spcBef>
          <a:spcPts val="10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8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6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bin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vid-face-coverings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daily_reports_us" TargetMode="External" /><Relationship Id="rId3" Type="http://schemas.openxmlformats.org/officeDocument/2006/relationships/image" Target="../media/image4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time_series" TargetMode="External" /><Relationship Id="rId3" Type="http://schemas.openxmlformats.org/officeDocument/2006/relationships/image" Target="../media/image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ronavirus" TargetMode="External" /><Relationship Id="rId3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rest/overview/resources-in-the-rest-api#rate-limiting" TargetMode="External" /><Relationship Id="rId3" Type="http://schemas.openxmlformats.org/officeDocument/2006/relationships/hyperlink" Target="https://docs.github.com/en/developers/apps/building-oauth-apps/authorizing-oauth-apps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hakim.shinyapps.io/owid-covid/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751012" y="3886200"/>
            <a:ext cx="8689976" cy="1371599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Josh Iden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March 22, 2005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Leaflet - interactive map visualization</a:t>
            </a:r>
          </a:p>
        </p:txBody>
      </p:sp>
      <p:pic>
        <p:nvPicPr>
          <p:cNvPr descr="fig:  https://github.com/himalayahall/DATA607-FINALPROJECT/blob/master/presentation/images/LEAFLET-MAP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9300" y="2362200"/>
            <a:ext cx="5588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- Query</a:t>
            </a:r>
          </a:p>
        </p:txBody>
      </p:sp>
      <p:pic>
        <p:nvPicPr>
          <p:cNvPr descr="fig:  images/SPARK-DPLYR-SQ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2578100"/>
            <a:ext cx="10363200" cy="247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Query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- ML</a:t>
            </a:r>
          </a:p>
        </p:txBody>
      </p:sp>
      <p:pic>
        <p:nvPicPr>
          <p:cNvPr descr="fig:  images/SPARK-KMEA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35100" y="2362200"/>
            <a:ext cx="93091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KMEANS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- Predict</a:t>
            </a:r>
          </a:p>
        </p:txBody>
      </p:sp>
      <p:pic>
        <p:nvPicPr>
          <p:cNvPr descr="images/SPARK-KMEANS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3378200"/>
            <a:ext cx="103632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s/SPARK-KMEANS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27500" y="2362200"/>
            <a:ext cx="39116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 Stack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 b="1"/>
              <a:t>Rselenium</a:t>
            </a:r>
            <a:r>
              <a:rPr/>
              <a:t>: headless browser for getting around embedded JavaScript</a:t>
            </a:r>
          </a:p>
          <a:p>
            <a:pPr lvl="0"/>
            <a:r>
              <a:rPr b="1"/>
              <a:t>parallel</a:t>
            </a:r>
            <a:r>
              <a:rPr/>
              <a:t>: chosen for efficiently processing remote data files using a local cluster</a:t>
            </a:r>
          </a:p>
          <a:p>
            <a:pPr lvl="0"/>
            <a:r>
              <a:rPr b="1"/>
              <a:t>readr</a:t>
            </a:r>
            <a:r>
              <a:rPr/>
              <a:t>: reading remote/local CSVs</a:t>
            </a:r>
          </a:p>
          <a:p>
            <a:pPr lvl="0"/>
            <a:r>
              <a:rPr b="1"/>
              <a:t>Leaflet</a:t>
            </a:r>
            <a:r>
              <a:rPr/>
              <a:t>: interactive global map</a:t>
            </a:r>
          </a:p>
          <a:p>
            <a:pPr lvl="0"/>
            <a:r>
              <a:rPr b="1"/>
              <a:t>Spark/sparklr</a:t>
            </a:r>
            <a:r>
              <a:rPr/>
              <a:t>: proof-of-concept Spark cluster. Cloud hosted Spark services are fee-based or time-limited - used local cluster</a:t>
            </a:r>
          </a:p>
          <a:p>
            <a:pPr lvl="0"/>
            <a:r>
              <a:rPr b="1"/>
              <a:t>AWS S3</a:t>
            </a:r>
            <a:r>
              <a:rPr/>
              <a:t>: AWS S3 rate-limits made it impractical (20,000 GET Requests; 2,000 PUT, COPY, POST, or LIST Requests each month)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Exploratory Data Analysis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</a:t>
            </a:r>
          </a:p>
        </p:txBody>
      </p:sp>
      <p:pic>
        <p:nvPicPr>
          <p:cNvPr descr="https://github.com/himalayahall/DATA607-FINALPROJECT/blob/master/presentation/images/READ_COMBINE_CODE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73500" y="2362200"/>
            <a:ext cx="44323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 (cont’d)</a:t>
            </a:r>
          </a:p>
        </p:txBody>
      </p:sp>
      <p:pic>
        <p:nvPicPr>
          <p:cNvPr descr="https://github.com/himalayahall/DATA607-FINALPROJECT/blob/master/presentation/images/READ_COMBINE_OUTPU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2425700"/>
            <a:ext cx="103632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Source: </a:t>
            </a:r>
            <a:r>
              <a:rPr>
                <a:hlinkClick r:id="rId2"/>
              </a:rPr>
              <a:t>https://ourworldindata.org/covid-face-coverings</a:t>
            </a:r>
          </a:p>
          <a:p>
            <a:pPr lvl="0" indent="0" marL="0">
              <a:buNone/>
            </a:pPr>
            <a:r>
              <a:rPr/>
              <a:t>Countries are grouped into five categories:</a:t>
            </a:r>
          </a:p>
          <a:p>
            <a:pPr lvl="0" indent="0" marL="0">
              <a:buNone/>
            </a:pPr>
            <a:r>
              <a:rPr/>
              <a:t>0 = No policy</a:t>
            </a:r>
            <a:br/>
            <a:r>
              <a:rPr/>
              <a:t>1 = Recommended</a:t>
            </a:r>
            <a:br/>
            <a:r>
              <a:rPr/>
              <a:t>2 = Required in some specified shared/public spaces outside the home with other people present, or some situations when social distancing not possible</a:t>
            </a:r>
            <a:br/>
            <a:r>
              <a:rPr/>
              <a:t>3 = Required in all shared/public spaces outside the home with other people present or all situations when social distancing not possible</a:t>
            </a:r>
            <a:br/>
            <a:r>
              <a:rPr/>
              <a:t>4 = Required outside the home at all times regardless of location or presence of other people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Use COVID-19 datasets to explore global pandemic stats</a:t>
            </a:r>
          </a:p>
          <a:p>
            <a:pPr lvl="0"/>
            <a:r>
              <a:rPr/>
              <a:t>Explore relationships between COVID-19 prevalence and other datasets, e.g. mask policies, S&amp;P500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 (cont’d)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Aggregate - does not account for intra-country dynamics</a:t>
            </a:r>
          </a:p>
          <a:p>
            <a:pPr lvl="0"/>
            <a:r>
              <a:rPr/>
              <a:t>Mask policy is typically in response to Covid outbreaks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Continent</a:t>
            </a:r>
          </a:p>
        </p:txBody>
      </p:sp>
      <p:pic>
        <p:nvPicPr>
          <p:cNvPr descr="https://github.com/himalayahall/DATA607-FINALPROJECT/blob/master/presentation/images/AVG_MASK_CONTINEN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2362200"/>
            <a:ext cx="42545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G7</a:t>
            </a:r>
          </a:p>
        </p:txBody>
      </p:sp>
      <p:pic>
        <p:nvPicPr>
          <p:cNvPr descr="https://github.com/himalayahall/DATA607-FINALPROJECT/blob/master/presentation/images/AVG_MASK_G7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2362200"/>
            <a:ext cx="42545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Avg. Mask Policy</a:t>
            </a:r>
          </a:p>
        </p:txBody>
      </p:sp>
      <p:pic>
        <p:nvPicPr>
          <p:cNvPr descr="https://github.com/himalayahall/DATA607-FINALPROJECT/blob/master/presentation/images/EXCESS_POLICY_SCATTER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2362200"/>
            <a:ext cx="55499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Mask Policy</a:t>
            </a:r>
          </a:p>
        </p:txBody>
      </p:sp>
      <p:pic>
        <p:nvPicPr>
          <p:cNvPr descr="https://github.com/himalayahall/DATA607-FINALPROJECT/blob/master/presentation/images/EXCESS_POLICY_BOXPLO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76700" y="2362200"/>
            <a:ext cx="40259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Statistical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>
                <a:spLocks noGrp="1"/>
              </p:cNvSpPr>
              <p:nvPr>
                <p:ph idx="13" sz="quarter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Does average mask policy predict total excess mortality?</a:t>
                </a:r>
              </a:p>
              <a:p>
                <a:pPr lvl="0" indent="0" marL="0">
                  <a:buNone/>
                </a:pPr>
                <a:r>
                  <a:rPr/>
                  <a:t>The null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 not</a:t>
                </a:r>
                <a:r>
                  <a:rPr/>
                  <a:t> predict total excess mortality.</a:t>
                </a:r>
              </a:p>
              <a:p>
                <a:pPr lvl="0" indent="0" marL="0">
                  <a:buNone/>
                </a:pPr>
                <a:r>
                  <a:rPr/>
                  <a:t>The alternative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A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</a:t>
                </a:r>
                <a:r>
                  <a:rPr/>
                  <a:t> predict total mortality.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Relationship Between Mask Policy and Excess Death</a:t>
            </a:r>
          </a:p>
        </p:txBody>
      </p:sp>
      <p:pic>
        <p:nvPicPr>
          <p:cNvPr descr="https://github.com/himalayahall/DATA607-FINALPROJECT/blob/master/presentation/images/EXCESS_MASK_LM_PLO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75000" y="2362200"/>
            <a:ext cx="58166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Fitting in a Linear Model</a:t>
            </a:r>
          </a:p>
        </p:txBody>
      </p:sp>
      <p:pic>
        <p:nvPicPr>
          <p:cNvPr descr="https://github.com/himalayahall/DATA607-FINALPROJECT/blob/master/presentation/images/MODEL_1_CODE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13200" y="2362200"/>
            <a:ext cx="41529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Interpreting the Model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p-value = 0.0264, significance</a:t>
            </a:r>
          </a:p>
          <a:p>
            <a:pPr lvl="0"/>
            <a:r>
              <a:rPr/>
              <a:t>Adjusted R-squared = 0.037, accounts for very little variance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</a:t>
            </a:r>
          </a:p>
        </p:txBody>
      </p:sp>
      <p:pic>
        <p:nvPicPr>
          <p:cNvPr descr="https://github.com/himalayahall/DATA607-FINALPROJECT/blob/master/presentation/images/RESIDUALS_HIS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2362200"/>
            <a:ext cx="54229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USA Daily Data</a:t>
            </a:r>
          </a:p>
        </p:txBody>
      </p:sp>
      <p:pic>
        <p:nvPicPr>
          <p:cNvPr descr="fig:  https://github.com/himalayahall/DATA607-FINALPROJECT/blob/master/presentation/images/COVIDS-DAILY-US-DATA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3124200"/>
            <a:ext cx="103632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US Daily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pic>
        <p:nvPicPr>
          <p:cNvPr descr="https://github.com/himalayahall/DATA607-FINALPROJECT/blob/master/presentation/images/RESIDUALS_FULL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73500" y="2362200"/>
            <a:ext cx="44323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Linear</a:t>
            </a:r>
          </a:p>
          <a:p>
            <a:pPr lvl="0"/>
            <a:r>
              <a:rPr/>
              <a:t>Non-Normal Distribution</a:t>
            </a:r>
          </a:p>
          <a:p>
            <a:pPr lvl="0"/>
            <a:r>
              <a:rPr/>
              <a:t>Does Not Satisfy Homostedacticity (Non-Similar Variances)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Relationship exists</a:t>
            </a:r>
          </a:p>
          <a:p>
            <a:pPr lvl="0"/>
            <a:r>
              <a:rPr/>
              <a:t>Not meaningful enough to predict</a:t>
            </a:r>
          </a:p>
          <a:p>
            <a:pPr lvl="0"/>
            <a:r>
              <a:rPr/>
              <a:t>Possible reasons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You!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Global timeseries</a:t>
            </a:r>
          </a:p>
        </p:txBody>
      </p:sp>
      <p:pic>
        <p:nvPicPr>
          <p:cNvPr descr="fig:  https://github.com/himalayahall/DATA607-FINALPROJECT/blob/master/presentation/images/COVIDS-DAILY-GLOBAL-DATA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65400"/>
            <a:ext cx="103632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Global Timeseries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Our World In Data</a:t>
            </a:r>
          </a:p>
        </p:txBody>
      </p:sp>
      <p:pic>
        <p:nvPicPr>
          <p:cNvPr descr="fig:  https://github.com/himalayahall/DATA607-FINALPROJECT/blob/master/presentation/images/COVIDS-DAILY-OWID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01900"/>
            <a:ext cx="10363200" cy="264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Strategy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Common data extraction scripts/functions across datasets</a:t>
            </a:r>
          </a:p>
          <a:p>
            <a:pPr lvl="1"/>
            <a:r>
              <a:rPr/>
              <a:t>Parallel processing</a:t>
            </a:r>
          </a:p>
          <a:p>
            <a:pPr lvl="1"/>
            <a:r>
              <a:rPr/>
              <a:t>Table extraction (scraping) from HTML using Selenium/readr</a:t>
            </a:r>
          </a:p>
          <a:p>
            <a:pPr lvl="1"/>
            <a:r>
              <a:rPr/>
              <a:t>Spark cluster interface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Milestones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Github API </a:t>
            </a:r>
            <a:r>
              <a:rPr>
                <a:hlinkClick r:id="rId2"/>
              </a:rPr>
              <a:t>rate limits</a:t>
            </a:r>
            <a:r>
              <a:rPr/>
              <a:t>. Implemented </a:t>
            </a:r>
            <a:r>
              <a:rPr>
                <a:hlinkClick r:id="rId3"/>
              </a:rPr>
              <a:t>OAuth authentication</a:t>
            </a:r>
            <a:r>
              <a:rPr/>
              <a:t> to access Github via a personal account for higher limits.</a:t>
            </a:r>
          </a:p>
          <a:p>
            <a:pPr lvl="0"/>
            <a:r>
              <a:rPr/>
              <a:t>OWID dataset did not provide latitude/longitude variables. Downloaded a separate dataset with country lat/long and (left) joined with OWID for plotting on map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Shiny - interactive data exploration</a:t>
            </a:r>
          </a:p>
        </p:txBody>
      </p:sp>
      <p:pic>
        <p:nvPicPr>
          <p:cNvPr descr="fig:  https://github.com/himalayahall/DATA607-FINALPROJECT/blob/master/presentation/images/SHINY-APP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2362200"/>
            <a:ext cx="53975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Click to launch Shiny App</a:t>
            </a:r>
          </a:p>
        </p:txBody>
      </p:sp>
    </p:spTree>
  </p:cSld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Droplet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dcterms:created xsi:type="dcterms:W3CDTF">2022-12-02T17:43:45Z</dcterms:created>
  <dcterms:modified xsi:type="dcterms:W3CDTF">2022-12-02T17:43:45Z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March 22, 2005</vt:lpwstr>
  </property>
  <property fmtid="{D5CDD505-2E9C-101B-9397-08002B2CF9AE}" pid="3" name="output">
    <vt:lpwstr/>
  </property>
</Properties>
</file>